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87" r:id="rId4"/>
    <p:sldId id="271" r:id="rId5"/>
    <p:sldId id="260" r:id="rId6"/>
    <p:sldId id="274" r:id="rId7"/>
    <p:sldId id="275" r:id="rId8"/>
    <p:sldId id="282" r:id="rId9"/>
    <p:sldId id="261" r:id="rId10"/>
    <p:sldId id="294" r:id="rId11"/>
    <p:sldId id="289" r:id="rId12"/>
    <p:sldId id="290" r:id="rId13"/>
    <p:sldId id="288" r:id="rId14"/>
    <p:sldId id="295" r:id="rId15"/>
    <p:sldId id="293" r:id="rId16"/>
    <p:sldId id="291" r:id="rId17"/>
    <p:sldId id="292" r:id="rId18"/>
    <p:sldId id="263" r:id="rId19"/>
    <p:sldId id="286" r:id="rId20"/>
    <p:sldId id="270" r:id="rId2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501" autoAdjust="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13.9.2017.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13.9.2017.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67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20F1-10C2-4796-915A-6F3A542450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2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13.9.2017.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ickers.com/librar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isanka4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wp-content/uploads/2017/05/Mali-Skolski-KaLeNDaR-s-praznicima-za-2017-2018-godinu-1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034383" y="1111469"/>
            <a:ext cx="7264237" cy="1828800"/>
          </a:xfrm>
        </p:spPr>
        <p:txBody>
          <a:bodyPr rtlCol="0"/>
          <a:lstStyle/>
          <a:p>
            <a:r>
              <a:rPr lang="hr-HR" dirty="0" smtClean="0"/>
              <a:t>Roditeljski sastanak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78493" y="4398579"/>
            <a:ext cx="6738721" cy="914400"/>
          </a:xfrm>
        </p:spPr>
        <p:txBody>
          <a:bodyPr rtlCol="0">
            <a:normAutofit/>
          </a:bodyPr>
          <a:lstStyle/>
          <a:p>
            <a:pPr rtl="0"/>
            <a:r>
              <a:rPr lang="hr-HR" sz="1800" dirty="0" smtClean="0"/>
              <a:t>Razrednik: Katarina Ramić, mag. prim. educ.</a:t>
            </a:r>
            <a:endParaRPr lang="hr-HR" sz="1800" dirty="0"/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2017./2018.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3" y="619453"/>
            <a:ext cx="3905250" cy="3905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" y="925566"/>
            <a:ext cx="8551753" cy="509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63755" y="1657272"/>
            <a:ext cx="3235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2 sata TZK, 3 sata </a:t>
            </a:r>
            <a:r>
              <a:rPr lang="hr-HR" dirty="0" smtClean="0"/>
              <a:t>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6 sat – do 13:10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749" y="0"/>
            <a:ext cx="10058402" cy="998483"/>
          </a:xfrm>
        </p:spPr>
        <p:txBody>
          <a:bodyPr/>
          <a:lstStyle/>
          <a:p>
            <a:pPr eaLnBrk="1" hangingPunct="1"/>
            <a:r>
              <a:rPr lang="hr-HR" altLang="en-US" dirty="0" smtClean="0"/>
              <a:t>Plan i program 2017./2018.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4859" y="1495098"/>
            <a:ext cx="10400699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dirty="0"/>
              <a:t>Početne inicijalne provjere: MAT, HJ i PID- nema inicijalne provjere</a:t>
            </a:r>
          </a:p>
          <a:p>
            <a:pPr eaLnBrk="1" hangingPunct="1"/>
            <a:r>
              <a:rPr lang="hr-HR" altLang="en-US" dirty="0"/>
              <a:t>MAT – ponovljamo zbrajanje, oduzimanje, množenje i dijeljenje do 1000, geometriju, obujam (masa, tekućina) </a:t>
            </a:r>
          </a:p>
          <a:p>
            <a:pPr eaLnBrk="1" hangingPunct="1"/>
            <a:r>
              <a:rPr lang="hr-HR" altLang="en-US" dirty="0"/>
              <a:t>Sadržaji u 4. razredu- brojevi do milijun, geometrija – kutevi, opseg i površina trokuta, pravokutnika, kvadrata, </a:t>
            </a:r>
            <a:r>
              <a:rPr lang="hr-HR" altLang="en-US" dirty="0" smtClean="0"/>
              <a:t>obujam (</a:t>
            </a:r>
            <a:r>
              <a:rPr lang="hr-HR" altLang="en-US" b="1" dirty="0" smtClean="0">
                <a:solidFill>
                  <a:srgbClr val="FF0000"/>
                </a:solidFill>
              </a:rPr>
              <a:t>Učitelj pokazuje postupak računanja</a:t>
            </a:r>
            <a:r>
              <a:rPr lang="hr-HR" altLang="en-US" dirty="0" smtClean="0">
                <a:solidFill>
                  <a:srgbClr val="FF0000"/>
                </a:solidFill>
              </a:rPr>
              <a:t>.</a:t>
            </a:r>
            <a:r>
              <a:rPr lang="hr-HR" altLang="en-US" dirty="0" smtClean="0"/>
              <a:t>)</a:t>
            </a:r>
            <a:endParaRPr lang="hr-HR" altLang="en-US" dirty="0"/>
          </a:p>
          <a:p>
            <a:pPr eaLnBrk="1" hangingPunct="1"/>
            <a:r>
              <a:rPr lang="hr-HR" altLang="en-US" dirty="0"/>
              <a:t>PID – češće provjere znanja, 3 sata tjedno, treba redovito učiti i s </a:t>
            </a:r>
            <a:r>
              <a:rPr lang="hr-HR" altLang="en-US" dirty="0" smtClean="0"/>
              <a:t>razumijevanje (</a:t>
            </a:r>
            <a:r>
              <a:rPr lang="hr-HR" altLang="en-US" b="1" dirty="0" smtClean="0">
                <a:solidFill>
                  <a:srgbClr val="FF0000"/>
                </a:solidFill>
              </a:rPr>
              <a:t>Domaća zadaća nije učenje!</a:t>
            </a:r>
            <a:r>
              <a:rPr lang="hr-HR" altLang="en-US" dirty="0" smtClean="0"/>
              <a:t>)</a:t>
            </a:r>
          </a:p>
          <a:p>
            <a:pPr eaLnBrk="1" hangingPunct="1"/>
            <a:endParaRPr lang="hr-HR" altLang="en-US" dirty="0"/>
          </a:p>
          <a:p>
            <a:pPr eaLnBrk="1" hangingPunct="1"/>
            <a:endParaRPr lang="hr-HR" altLang="en-US" dirty="0"/>
          </a:p>
          <a:p>
            <a:pPr eaLnBrk="1" hangingPunct="1"/>
            <a:endParaRPr lang="hr-HR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3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9488" y="199697"/>
            <a:ext cx="10058402" cy="924910"/>
          </a:xfrm>
        </p:spPr>
        <p:txBody>
          <a:bodyPr/>
          <a:lstStyle/>
          <a:p>
            <a:pPr eaLnBrk="1" hangingPunct="1"/>
            <a:r>
              <a:rPr lang="hr-HR" altLang="en-US" dirty="0" smtClean="0">
                <a:solidFill>
                  <a:srgbClr val="000000"/>
                </a:solidFill>
              </a:rPr>
              <a:t>Plan i program 2017./2018.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40869" y="1526629"/>
            <a:ext cx="6924455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r-HR" dirty="0"/>
              <a:t>Sadržaji u 4. razredu: Uvjeti života, Živa priroda, Čovjek,  Prošlost Hrvatske, Hrvatska u EU, Krajevi RH</a:t>
            </a:r>
          </a:p>
          <a:p>
            <a:pPr eaLnBrk="1" hangingPunct="1">
              <a:defRPr/>
            </a:pPr>
            <a:r>
              <a:rPr lang="hr-HR" dirty="0"/>
              <a:t>HJ- ponavljanje sadržaja 3. razreda-Imenice, Glagoli, Pridjevi, č/ć,ije/je, Veliko slovo</a:t>
            </a:r>
          </a:p>
          <a:p>
            <a:pPr eaLnBrk="1" hangingPunct="1">
              <a:defRPr/>
            </a:pPr>
            <a:r>
              <a:rPr lang="hr-HR" dirty="0"/>
              <a:t>Sadržaji u 4. razredu – proširivanje znanja o imenicama, glagolima, pridjevima, Veliko početno slovo, Upravni i neupravni govor, Pisanje Ije/je, č/ć, lj/nj,</a:t>
            </a:r>
          </a:p>
          <a:p>
            <a:pPr marL="0" indent="0">
              <a:buNone/>
              <a:defRPr/>
            </a:pPr>
            <a:r>
              <a:rPr lang="hr-HR" dirty="0"/>
              <a:t>    Samostalno stvaranje priče, Opisivanje</a:t>
            </a:r>
            <a:r>
              <a:rPr lang="hr-HR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1798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518673" y="315311"/>
            <a:ext cx="10058402" cy="903889"/>
          </a:xfrm>
        </p:spPr>
        <p:txBody>
          <a:bodyPr/>
          <a:lstStyle/>
          <a:p>
            <a:r>
              <a:rPr lang="hr-HR" altLang="sr-Latn-RS" dirty="0" smtClean="0"/>
              <a:t>Komunikacija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78331" y="1869582"/>
            <a:ext cx="8073751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/>
              <a:t>Razredna web stranica- mjesto na kojem će učenici moći uvježbavati gradivo kroz igru, tjedne obavijesti, dokumentacija…. 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http://pisanka4.weebly.com</a:t>
            </a:r>
          </a:p>
          <a:p>
            <a:pPr marL="0" indent="0">
              <a:buNone/>
              <a:defRPr/>
            </a:pP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hr-HR" dirty="0" smtClean="0">
                <a:hlinkClick r:id="rId3" tooltip="Plickers"/>
              </a:rPr>
              <a:t>Plickers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60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79" y="192017"/>
            <a:ext cx="5582124" cy="610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6606" y="2598182"/>
            <a:ext cx="5507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Prvu lektiru pišemo zajedno na satu interpretacije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Riješiti se površnosti u pisanju dnevnika čitanja</a:t>
            </a:r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Čitati na vrijeme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Školski kurikul</a:t>
            </a:r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76840" y="2093943"/>
            <a:ext cx="8455435" cy="45974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Školska ekskurzija – dogovor na aktivu 4. razreda - 2 dana</a:t>
            </a:r>
          </a:p>
          <a:p>
            <a:pPr marL="0" indent="0">
              <a:buNone/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Ostali planirani posjeti:</a:t>
            </a:r>
          </a:p>
          <a:p>
            <a:pPr marL="0" indent="0">
              <a:buNone/>
              <a:defRPr/>
            </a:pPr>
            <a:r>
              <a:rPr lang="hr-HR" dirty="0" smtClean="0"/>
              <a:t>   -</a:t>
            </a:r>
            <a:r>
              <a:rPr lang="hr-HR" dirty="0"/>
              <a:t>muzeji, kino, kazalište (tijekom školske godine</a:t>
            </a:r>
            <a:r>
              <a:rPr lang="hr-HR" dirty="0" smtClean="0"/>
              <a:t>)</a:t>
            </a:r>
          </a:p>
          <a:p>
            <a:pPr marL="0" indent="0">
              <a:buNone/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/>
              <a:t>Sudjelovanje na Lidranu</a:t>
            </a:r>
            <a:endParaRPr lang="hr-HR" dirty="0"/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4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780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dirty="0" smtClean="0"/>
              <a:t>Informacije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18896"/>
            <a:ext cx="7641021" cy="488731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dirty="0" smtClean="0"/>
              <a:t>Novi </a:t>
            </a:r>
            <a:r>
              <a:rPr lang="hr-HR" dirty="0"/>
              <a:t>učitelji </a:t>
            </a:r>
            <a:r>
              <a:rPr lang="hr-HR" dirty="0" smtClean="0"/>
              <a:t>(glazbeni-Tatijana </a:t>
            </a:r>
            <a:r>
              <a:rPr lang="hr-HR" dirty="0"/>
              <a:t>Zorić, </a:t>
            </a:r>
            <a:r>
              <a:rPr lang="hr-HR" dirty="0" smtClean="0"/>
              <a:t>engleski </a:t>
            </a:r>
            <a:r>
              <a:rPr lang="hr-HR" dirty="0"/>
              <a:t>i talijanski jezik – Sonja Lovrić Lilić, njemački jezik </a:t>
            </a:r>
            <a:r>
              <a:rPr lang="hr-HR" dirty="0" smtClean="0"/>
              <a:t>– Ana Bralić )</a:t>
            </a:r>
            <a:endParaRPr lang="hr-HR" dirty="0"/>
          </a:p>
          <a:p>
            <a:r>
              <a:rPr lang="hr-HR" altLang="en-US" dirty="0"/>
              <a:t>Izborni jezici – još jednom dobro </a:t>
            </a:r>
            <a:r>
              <a:rPr lang="hr-HR" altLang="en-US" dirty="0" smtClean="0"/>
              <a:t>razmisliti</a:t>
            </a:r>
          </a:p>
          <a:p>
            <a:pPr>
              <a:defRPr/>
            </a:pPr>
            <a:r>
              <a:rPr lang="hr-HR" dirty="0"/>
              <a:t>Likovna kultura – </a:t>
            </a:r>
            <a:r>
              <a:rPr lang="hr-HR" dirty="0" smtClean="0"/>
              <a:t>pribor</a:t>
            </a:r>
            <a:endParaRPr lang="hr-HR" dirty="0"/>
          </a:p>
          <a:p>
            <a:pPr>
              <a:defRPr/>
            </a:pPr>
            <a:r>
              <a:rPr lang="hr-HR" dirty="0"/>
              <a:t>TZK </a:t>
            </a:r>
            <a:r>
              <a:rPr lang="hr-HR" dirty="0" smtClean="0"/>
              <a:t>– oprema</a:t>
            </a:r>
          </a:p>
          <a:p>
            <a:r>
              <a:rPr lang="hr-HR" dirty="0"/>
              <a:t>INA – Lutkarska družina (samo učenici koji zaista žele ići i neće odustati)</a:t>
            </a:r>
            <a:endParaRPr lang="hr-HR" altLang="en-US" dirty="0"/>
          </a:p>
          <a:p>
            <a:r>
              <a:rPr lang="hr-HR" altLang="en-US" dirty="0"/>
              <a:t>Dodatna n. – priprema za natjecanje, test predznanja za upis na dodatnu</a:t>
            </a:r>
          </a:p>
          <a:p>
            <a:pPr>
              <a:defRPr/>
            </a:pPr>
            <a:r>
              <a:rPr lang="hr-HR" dirty="0" smtClean="0"/>
              <a:t>Domaća zadaća se ocjenjuje jednom u prvom polugodištui dva puta u drugom.</a:t>
            </a:r>
          </a:p>
          <a:p>
            <a:pPr marL="0" indent="0">
              <a:buNone/>
              <a:defRPr/>
            </a:pPr>
            <a:endParaRPr lang="hr-HR" dirty="0"/>
          </a:p>
          <a:p>
            <a:endParaRPr lang="hr-HR" altLang="en-US" sz="2000" dirty="0"/>
          </a:p>
          <a:p>
            <a:pPr marL="0" indent="0">
              <a:buNone/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870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9998" y="262759"/>
            <a:ext cx="10058402" cy="882869"/>
          </a:xfrm>
        </p:spPr>
        <p:txBody>
          <a:bodyPr/>
          <a:lstStyle/>
          <a:p>
            <a:pPr eaLnBrk="1" hangingPunct="1"/>
            <a:r>
              <a:rPr lang="hr-HR" altLang="en-US" dirty="0" smtClean="0"/>
              <a:t>Informacije</a:t>
            </a:r>
            <a:endParaRPr lang="en-US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911366" y="1313792"/>
            <a:ext cx="8481848" cy="475981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r-HR" altLang="en-US" dirty="0" smtClean="0"/>
              <a:t>Marenda – 9:15 </a:t>
            </a:r>
            <a:r>
              <a:rPr lang="hr-HR" altLang="en-US" dirty="0" smtClean="0"/>
              <a:t>h</a:t>
            </a:r>
          </a:p>
          <a:p>
            <a:pPr eaLnBrk="1" hangingPunct="1"/>
            <a:r>
              <a:rPr lang="hr-HR" altLang="en-US" dirty="0" smtClean="0"/>
              <a:t>Ispiti</a:t>
            </a:r>
            <a:endParaRPr lang="hr-HR" altLang="en-US" dirty="0" smtClean="0"/>
          </a:p>
          <a:p>
            <a:pPr eaLnBrk="1" hangingPunct="1"/>
            <a:r>
              <a:rPr lang="hr-HR" altLang="en-US" dirty="0" smtClean="0"/>
              <a:t>Smib </a:t>
            </a:r>
            <a:r>
              <a:rPr lang="hr-HR" altLang="en-US" dirty="0"/>
              <a:t>(75 kn polugodišnja pretplata /150 kn godišnja </a:t>
            </a:r>
            <a:r>
              <a:rPr lang="hr-HR" altLang="en-US" dirty="0" smtClean="0"/>
              <a:t>pretplata)</a:t>
            </a:r>
          </a:p>
          <a:p>
            <a:pPr eaLnBrk="1" hangingPunct="1"/>
            <a:r>
              <a:rPr lang="hr-HR" altLang="en-US" dirty="0" smtClean="0"/>
              <a:t>Gabrijela Meštović Maštruko: Mareta /Satovi glume na engleskom i hrvatskom jeziku u Mjesnom odboru Ričine.</a:t>
            </a:r>
          </a:p>
          <a:p>
            <a:pPr marL="0" indent="0" eaLnBrk="1" hangingPunct="1">
              <a:buNone/>
            </a:pPr>
            <a:r>
              <a:rPr lang="hr-HR" altLang="en-US" dirty="0" smtClean="0"/>
              <a:t>	Kontakt</a:t>
            </a:r>
            <a:r>
              <a:rPr lang="hr-HR" altLang="en-US" dirty="0" smtClean="0"/>
              <a:t>: 091 538 50 14</a:t>
            </a:r>
          </a:p>
          <a:p>
            <a:pPr marL="0" indent="0" eaLnBrk="1" hangingPunct="1">
              <a:buNone/>
            </a:pPr>
            <a:r>
              <a:rPr lang="hr-HR" altLang="en-US" dirty="0" smtClean="0"/>
              <a:t>	Audicija </a:t>
            </a:r>
            <a:r>
              <a:rPr lang="hr-HR" altLang="en-US" dirty="0" smtClean="0"/>
              <a:t>za engleski jezik – 30.9. u 9:00 h</a:t>
            </a:r>
          </a:p>
          <a:p>
            <a:pPr marL="0" indent="0">
              <a:buNone/>
            </a:pPr>
            <a:r>
              <a:rPr lang="hr-HR" altLang="en-US" dirty="0" smtClean="0"/>
              <a:t>	Audicija </a:t>
            </a:r>
            <a:r>
              <a:rPr lang="hr-HR" altLang="en-US" dirty="0"/>
              <a:t>za </a:t>
            </a:r>
            <a:r>
              <a:rPr lang="hr-HR" altLang="en-US" dirty="0" smtClean="0"/>
              <a:t>hrvatski </a:t>
            </a:r>
            <a:r>
              <a:rPr lang="hr-HR" altLang="en-US" dirty="0"/>
              <a:t>jezik </a:t>
            </a:r>
            <a:r>
              <a:rPr lang="hr-HR" altLang="en-US" dirty="0" smtClean="0"/>
              <a:t>- 2.10. u 19:00 h</a:t>
            </a:r>
          </a:p>
          <a:p>
            <a:r>
              <a:rPr lang="hr-HR" altLang="en-US" dirty="0"/>
              <a:t>Osiguranje</a:t>
            </a:r>
          </a:p>
          <a:p>
            <a:r>
              <a:rPr lang="hr-HR" altLang="en-US" dirty="0"/>
              <a:t>Suglasnosti – potpisati i vratiti učiteljici</a:t>
            </a:r>
          </a:p>
          <a:p>
            <a:pPr eaLnBrk="1" hangingPunct="1"/>
            <a:endParaRPr lang="hr-HR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1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4721647" y="2157623"/>
            <a:ext cx="706045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800" dirty="0"/>
              <a:t>Roditelj koji ima vremena za dolaske na </a:t>
            </a:r>
            <a:r>
              <a:rPr lang="hr-HR" altLang="en-US" sz="1800" dirty="0" smtClean="0"/>
              <a:t>sastanke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800" dirty="0"/>
              <a:t>Treba zastupati sve roditelje ovog razrednog </a:t>
            </a:r>
            <a:r>
              <a:rPr lang="hr-HR" altLang="en-US" sz="1800" dirty="0" smtClean="0"/>
              <a:t>odjela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800" dirty="0"/>
              <a:t>Posebno bitno radi dogovora oko školske </a:t>
            </a:r>
            <a:r>
              <a:rPr lang="hr-HR" altLang="en-US" sz="1800" dirty="0" smtClean="0"/>
              <a:t>ekskurzije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en-US" sz="1800" dirty="0"/>
              <a:t>Prijedlog?</a:t>
            </a:r>
            <a:endParaRPr lang="en-US" altLang="en-US" sz="1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praćenju i ocjenjivanju učenika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Kalendar rada </a:t>
            </a:r>
            <a:r>
              <a:rPr lang="hr-HR" dirty="0" smtClean="0"/>
              <a:t>škole</a:t>
            </a:r>
          </a:p>
          <a:p>
            <a:r>
              <a:rPr lang="hr-HR" dirty="0" smtClean="0"/>
              <a:t>Raspored sati</a:t>
            </a:r>
          </a:p>
          <a:p>
            <a:r>
              <a:rPr lang="hr-HR" altLang="en-US" dirty="0"/>
              <a:t>Plan i program 2017./2018</a:t>
            </a:r>
            <a:r>
              <a:rPr lang="hr-HR" altLang="en-US" dirty="0" smtClean="0"/>
              <a:t>.</a:t>
            </a:r>
          </a:p>
          <a:p>
            <a:r>
              <a:rPr lang="hr-HR" altLang="en-US" dirty="0"/>
              <a:t>Školski kurikul/ izleti, posjeti</a:t>
            </a:r>
            <a:r>
              <a:rPr lang="hr-HR" altLang="en-US" dirty="0" smtClean="0"/>
              <a:t>...</a:t>
            </a:r>
            <a:endParaRPr lang="hr-HR" dirty="0"/>
          </a:p>
          <a:p>
            <a:r>
              <a:rPr lang="hr-HR" dirty="0" smtClean="0"/>
              <a:t>Razne </a:t>
            </a:r>
            <a:r>
              <a:rPr lang="hr-HR" dirty="0"/>
              <a:t>obavijesti (kuhinja, osiguranje, individualni razgovori, izvannastavne aktivnosti i izborna </a:t>
            </a:r>
            <a:r>
              <a:rPr lang="hr-HR" dirty="0" smtClean="0"/>
              <a:t>nastava</a:t>
            </a:r>
          </a:p>
          <a:p>
            <a:r>
              <a:rPr lang="hr-HR" dirty="0"/>
              <a:t>Izbor roditelja za Vijeće </a:t>
            </a:r>
            <a:r>
              <a:rPr lang="hr-HR" dirty="0" smtClean="0"/>
              <a:t>roditelja</a:t>
            </a:r>
            <a:endParaRPr lang="hr-HR" dirty="0"/>
          </a:p>
          <a:p>
            <a:r>
              <a:rPr lang="hr-HR" dirty="0"/>
              <a:t>Pitanja i </a:t>
            </a:r>
            <a:r>
              <a:rPr lang="hr-HR" dirty="0" smtClean="0"/>
              <a:t>prijedlozi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en-US" smtClean="0"/>
              <a:t>Pravilnici</a:t>
            </a:r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450582" y="2438097"/>
            <a:ext cx="5770562" cy="500062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000" dirty="0"/>
              <a:t>Svi pravilnici su dostupni na razrednoj web stranici </a:t>
            </a:r>
            <a:r>
              <a:rPr lang="en-US" altLang="en-US" sz="2000" dirty="0">
                <a:hlinkClick r:id="rId2" tooltip="http://pisanka.weebly.com"/>
              </a:rPr>
              <a:t>http://</a:t>
            </a:r>
            <a:r>
              <a:rPr lang="hr-HR" altLang="en-US" sz="2000" dirty="0">
                <a:hlinkClick r:id="rId2" tooltip="http://pisanka.weebly.com"/>
              </a:rPr>
              <a:t>pisanka4</a:t>
            </a:r>
            <a:r>
              <a:rPr lang="en-US" altLang="en-US" sz="2000" dirty="0">
                <a:hlinkClick r:id="rId2" tooltip="http://pisanka.weebly.com"/>
              </a:rPr>
              <a:t>.weebly.com</a:t>
            </a:r>
            <a:r>
              <a:rPr lang="hr-HR" altLang="en-US" sz="2000" dirty="0">
                <a:hlinkClick r:id="rId2" tooltip="http://pisanka.weebly.com"/>
              </a:rPr>
              <a:t> </a:t>
            </a:r>
            <a:r>
              <a:rPr lang="hr-HR" altLang="en-US" sz="2000" dirty="0"/>
              <a:t>(Kutak za roditelje-Dokumenti</a:t>
            </a:r>
            <a:r>
              <a:rPr lang="hr-HR" altLang="en-US" sz="2000" dirty="0" smtClean="0"/>
              <a:t>)</a:t>
            </a:r>
            <a:endParaRPr lang="hr-H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338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338512" cy="4187952"/>
          </a:xfrm>
        </p:spPr>
        <p:txBody>
          <a:bodyPr rtlCol="0">
            <a:normAutofit fontScale="92500" lnSpcReduction="20000"/>
          </a:bodyPr>
          <a:lstStyle/>
          <a:p>
            <a:r>
              <a:rPr lang="hr-HR" dirty="0"/>
              <a:t>Učenici su dužni dolaziti redovito i na vrijeme u školu i to 5 minuta prije početka nastave. U 8:00 sati vrata škole se zaključavaju.</a:t>
            </a:r>
            <a:endParaRPr lang="en-US" dirty="0"/>
          </a:p>
          <a:p>
            <a:r>
              <a:rPr lang="hr-HR" dirty="0"/>
              <a:t>Učenici dolaze pred školsku zgradu i na znak prvog školskog zvona (5 minuta prije početka nastave) ulaze u školu bez guranja i vike, pozdravljajući dežurne učitelje i ostalo osoblje na ulaznim vratima škole. U slučaju nepovoljnih vremenskih uvjeta, učenici ulaze u školu po dolasku. </a:t>
            </a:r>
            <a:endParaRPr lang="en-US" dirty="0"/>
          </a:p>
          <a:p>
            <a:r>
              <a:rPr lang="hr-HR" dirty="0"/>
              <a:t>Učenici dolaze u školu uredno odjeveni. Zabranjeno je dolaziti u  majici  bez rukava,  s neprimjereno dubokim  dekolteom,  kratkom suknjom ili haljinom, kratkim hlačama, kao i rasparanim hlačama. Dječacima je zabranjeno dolaziti na nastavu u sportskim dresovima.</a:t>
            </a:r>
            <a:endParaRPr lang="en-US" dirty="0"/>
          </a:p>
          <a:p>
            <a:r>
              <a:rPr lang="hr-HR" dirty="0" smtClean="0"/>
              <a:t>Razni </a:t>
            </a:r>
            <a:r>
              <a:rPr lang="hr-HR" dirty="0"/>
              <a:t>skupi nakiti i predmeti ne smiju se nositi u školu.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 smtClean="0"/>
              <a:t>roditelji/skrbnici </a:t>
            </a:r>
            <a:r>
              <a:rPr lang="hr-HR" sz="1800" dirty="0"/>
              <a:t>su dužni nazočiti roditeljskim sastancima i dolaziti na individualne razgovore (preporuka je dvaput u jednom polugodištu) prema rasporedu održavanja</a:t>
            </a:r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5892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Usmeno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godine, a može se </a:t>
            </a:r>
            <a:r>
              <a:rPr lang="hr-HR" sz="1600" dirty="0" smtClean="0"/>
              <a:t>provoditi </a:t>
            </a:r>
            <a:r>
              <a:rPr lang="hr-HR" sz="1600" dirty="0"/>
              <a:t>na svakom satu bez obvezne najave</a:t>
            </a:r>
          </a:p>
          <a:p>
            <a:pPr>
              <a:spcBef>
                <a:spcPts val="600"/>
              </a:spcBef>
            </a:pPr>
            <a:r>
              <a:rPr lang="hr-HR" altLang="sr-Latn-RS" sz="1600" dirty="0"/>
              <a:t>U</a:t>
            </a:r>
            <a:r>
              <a:rPr lang="en-US" altLang="sr-Latn-RS" sz="1600" dirty="0" err="1"/>
              <a:t>čenik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može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provjeravan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samo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jednoga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hr-HR" altLang="sr-Latn-RS" sz="1600" dirty="0"/>
              <a:t> 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kada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piše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provjeru</a:t>
            </a:r>
            <a:r>
              <a:rPr lang="en-US" altLang="sr-Latn-RS" sz="1600" dirty="0"/>
              <a:t>, </a:t>
            </a:r>
            <a:r>
              <a:rPr lang="en-US" altLang="sr-Latn-RS" sz="1600" dirty="0" err="1"/>
              <a:t>odnosno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dva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nastavna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ako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taj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nema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pisanih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provjera</a:t>
            </a:r>
            <a:r>
              <a:rPr lang="en-US" altLang="sr-Latn-RS" sz="1600" dirty="0"/>
              <a:t>. </a:t>
            </a:r>
            <a:endParaRPr lang="hr-HR" altLang="sr-Latn-RS" sz="1600" dirty="0"/>
          </a:p>
          <a:p>
            <a:pPr>
              <a:spcBef>
                <a:spcPts val="600"/>
              </a:spcBef>
            </a:pPr>
            <a:r>
              <a:rPr lang="en-US" altLang="sr-Latn-RS" sz="1600" dirty="0"/>
              <a:t>Datum </a:t>
            </a:r>
            <a:r>
              <a:rPr lang="en-US" altLang="sr-Latn-RS" sz="1600" dirty="0" err="1"/>
              <a:t>svake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provjere</a:t>
            </a:r>
            <a:r>
              <a:rPr lang="en-US" altLang="sr-Latn-RS" sz="1600" dirty="0"/>
              <a:t> mora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unesen</a:t>
            </a:r>
            <a:r>
              <a:rPr lang="en-US" altLang="sr-Latn-RS" sz="1600" dirty="0"/>
              <a:t> u </a:t>
            </a:r>
            <a:r>
              <a:rPr lang="en-US" altLang="sr-Latn-RS" sz="1600" dirty="0" err="1"/>
              <a:t>rubriku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bilježaka</a:t>
            </a:r>
            <a:endParaRPr lang="en-US" altLang="sr-Latn-RS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Pisano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 nakon obrađenih i uvježbanih sadržaja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jednome danu učenik može pisati samo jednu VELIKU pisanu provjeru, a u jednome tjednu najviše četiri pisane </a:t>
            </a:r>
            <a:r>
              <a:rPr lang="hr-HR" sz="1600" dirty="0" smtClean="0"/>
              <a:t>provjere (tu ne spadaju kratke provjere)</a:t>
            </a:r>
            <a:endParaRPr lang="hr-HR" sz="1600" dirty="0"/>
          </a:p>
          <a:p>
            <a:pPr>
              <a:spcBef>
                <a:spcPts val="600"/>
              </a:spcBef>
            </a:pPr>
            <a:r>
              <a:rPr lang="hr-HR" sz="1600" dirty="0"/>
              <a:t>OKVIRNI vremenik pisanih radova: škola mora javno objaviti do kraja 3. tjedna u svakom polugodištu oglasnoj ploči ili mrežnoj stranici škole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i</a:t>
            </a:r>
            <a:r>
              <a:rPr lang="pt-BR" sz="1600" dirty="0"/>
              <a:t>zvodi se temeljem elemenata vrednovanja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1658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30621"/>
          </a:xfrm>
        </p:spPr>
        <p:txBody>
          <a:bodyPr rtlCol="0">
            <a:normAutofit/>
          </a:bodyPr>
          <a:lstStyle/>
          <a:p>
            <a:r>
              <a:rPr lang="hr-HR" sz="28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297957" y="1163474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dirty="0" smtClean="0"/>
              <a:t>Pedagoške </a:t>
            </a:r>
            <a:r>
              <a:rPr lang="hr-HR" sz="1600" dirty="0"/>
              <a:t>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</a:t>
            </a:r>
            <a:r>
              <a:rPr lang="hr-HR" sz="1400" dirty="0" smtClean="0"/>
              <a:t>);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endParaRPr lang="hr-HR" sz="1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791942" y="2280744"/>
            <a:ext cx="10255932" cy="4489577"/>
          </a:xfrm>
        </p:spPr>
        <p:txBody>
          <a:bodyPr rtlCol="0"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 smtClean="0"/>
              <a:t>Roditelj </a:t>
            </a:r>
            <a:r>
              <a:rPr lang="hr-HR" sz="1600" dirty="0"/>
              <a:t>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</a:t>
            </a:r>
            <a:r>
              <a:rPr lang="hr-HR" sz="1600" b="1" dirty="0" smtClean="0"/>
              <a:t>.</a:t>
            </a:r>
          </a:p>
          <a:p>
            <a:pPr lvl="1">
              <a:spcBef>
                <a:spcPts val="600"/>
              </a:spcBef>
            </a:pPr>
            <a:endParaRPr lang="hr-HR" sz="1600" b="1" dirty="0"/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 smtClean="0"/>
              <a:t>Izostanak </a:t>
            </a:r>
            <a:r>
              <a:rPr lang="hr-HR" sz="1600" b="1" u="sng" dirty="0"/>
              <a:t>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</a:t>
            </a:r>
            <a:r>
              <a:rPr lang="hr-HR" sz="1600" dirty="0" smtClean="0"/>
              <a:t>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l-PL" dirty="0"/>
              <a:t>Kalendar školske godine 2017./2018.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945188" cy="4187952"/>
          </a:xfrm>
        </p:spPr>
        <p:txBody>
          <a:bodyPr rtlCol="0">
            <a:normAutofit fontScale="92500" lnSpcReduction="20000"/>
          </a:bodyPr>
          <a:lstStyle/>
          <a:p>
            <a:r>
              <a:rPr lang="pl-PL" sz="2000" b="1" dirty="0"/>
              <a:t>Prvo polugodište </a:t>
            </a:r>
            <a:r>
              <a:rPr lang="pl-PL" sz="2000" dirty="0"/>
              <a:t>traje od 4. rujna 2017. do 22. prosinca 2017.</a:t>
            </a:r>
          </a:p>
          <a:p>
            <a:r>
              <a:rPr lang="pl-PL" sz="2000" b="1" dirty="0"/>
              <a:t>Drugo polugodište </a:t>
            </a:r>
            <a:r>
              <a:rPr lang="pl-PL" sz="2000" dirty="0"/>
              <a:t>traje od 15. siječnja 2018. do 15. lipnja 2018.</a:t>
            </a:r>
          </a:p>
          <a:p>
            <a:endParaRPr lang="hr-HR" sz="2000" dirty="0"/>
          </a:p>
          <a:p>
            <a:r>
              <a:rPr lang="hr-HR" sz="2000" b="1" dirty="0"/>
              <a:t>Zimski praznici </a:t>
            </a:r>
            <a:r>
              <a:rPr lang="hr-HR" sz="2000" dirty="0"/>
              <a:t>učenika počinje 27. prosinca 2017., a završava 12. siječnja 2018.</a:t>
            </a:r>
          </a:p>
          <a:p>
            <a:r>
              <a:rPr lang="hr-HR" sz="2000" b="1" dirty="0"/>
              <a:t>Proljetni odmor </a:t>
            </a:r>
            <a:r>
              <a:rPr lang="hr-HR" sz="2000" dirty="0"/>
              <a:t>učenika počinje 29. ožujka 2018., a završava 6. travnja 2018. te nastava počinje 9. travnja 2018.</a:t>
            </a:r>
          </a:p>
          <a:p>
            <a:r>
              <a:rPr lang="hr-HR" sz="2000" b="1" dirty="0"/>
              <a:t>Ljetni praznici </a:t>
            </a:r>
            <a:r>
              <a:rPr lang="hr-HR" sz="2000" dirty="0"/>
              <a:t>počinju 18. lipnja 2018.</a:t>
            </a:r>
          </a:p>
        </p:txBody>
      </p:sp>
      <p:pic>
        <p:nvPicPr>
          <p:cNvPr id="7" name="Rezervirano mjesto sadržaja 6" descr="Slika na kojoj se prikazuje tekst&#10;&#10;Opis je generiran uz vrlo visoku pouzdanost">
            <a:hlinkClick r:id="rId3"/>
            <a:extLst>
              <a:ext uri="{FF2B5EF4-FFF2-40B4-BE49-F238E27FC236}">
                <a16:creationId xmlns:a16="http://schemas.microsoft.com/office/drawing/2014/main" id="{11D09AB0-AC38-42DF-805B-5A966912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1524000"/>
            <a:ext cx="4951413" cy="3154102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2046</TotalTime>
  <Words>1260</Words>
  <Application>Microsoft Office PowerPoint</Application>
  <PresentationFormat>Widescreen</PresentationFormat>
  <Paragraphs>147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Ilustracija s motivom prirode 16 x 9</vt:lpstr>
      <vt:lpstr>Roditeljski sastanak</vt:lpstr>
      <vt:lpstr>DNEVNI RED</vt:lpstr>
      <vt:lpstr>Pravilnici</vt:lpstr>
      <vt:lpstr>Pravilnik o kućnom redu</vt:lpstr>
      <vt:lpstr>Statut škole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Kalendar školske godine 2017./2018.</vt:lpstr>
      <vt:lpstr>PowerPoint Presentation</vt:lpstr>
      <vt:lpstr>Plan i program 2017./2018.</vt:lpstr>
      <vt:lpstr>Plan i program 2017./2018.</vt:lpstr>
      <vt:lpstr>Komunikacija </vt:lpstr>
      <vt:lpstr>PowerPoint Presentation</vt:lpstr>
      <vt:lpstr>Školski kurikul</vt:lpstr>
      <vt:lpstr>Informacije</vt:lpstr>
      <vt:lpstr>Informacije</vt:lpstr>
      <vt:lpstr>Izbor roditelja za Vijeće roditelja</vt:lpstr>
      <vt:lpstr>Pitanja i prijedlozi</vt:lpstr>
      <vt:lpstr>ZAHVALJUJEM NA POZORNOSTI!  ŽELIM NAM USPJEŠNU SURADNJU! 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Korisnik</cp:lastModifiedBy>
  <cp:revision>48</cp:revision>
  <dcterms:created xsi:type="dcterms:W3CDTF">2017-08-20T15:57:53Z</dcterms:created>
  <dcterms:modified xsi:type="dcterms:W3CDTF">2017-09-13T14:10:56Z</dcterms:modified>
  <cp:category>Prvi Roditeljski sastanak prezentacija</cp:category>
</cp:coreProperties>
</file>